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65" r:id="rId4"/>
    <p:sldMasterId id="2147483668" r:id="rId5"/>
  </p:sldMasterIdLst>
  <p:notesMasterIdLst>
    <p:notesMasterId r:id="rId7"/>
  </p:notesMasterIdLst>
  <p:sldIdLst>
    <p:sldId id="256" r:id="rId6"/>
    <p:sldId id="329" r:id="rId8"/>
    <p:sldId id="330" r:id="rId9"/>
    <p:sldId id="331" r:id="rId10"/>
    <p:sldId id="332" r:id="rId11"/>
    <p:sldId id="346" r:id="rId12"/>
    <p:sldId id="348" r:id="rId13"/>
    <p:sldId id="333" r:id="rId14"/>
    <p:sldId id="341" r:id="rId15"/>
    <p:sldId id="342" r:id="rId16"/>
    <p:sldId id="343" r:id="rId17"/>
    <p:sldId id="344" r:id="rId18"/>
    <p:sldId id="345" r:id="rId19"/>
    <p:sldId id="334" r:id="rId20"/>
    <p:sldId id="335" r:id="rId21"/>
    <p:sldId id="336" r:id="rId22"/>
    <p:sldId id="337" r:id="rId23"/>
    <p:sldId id="349" r:id="rId24"/>
    <p:sldId id="350" r:id="rId25"/>
    <p:sldId id="351" r:id="rId26"/>
    <p:sldId id="352" r:id="rId27"/>
    <p:sldId id="353" r:id="rId28"/>
    <p:sldId id="338" r:id="rId29"/>
    <p:sldId id="339" r:id="rId30"/>
    <p:sldId id="354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1B88CD5-48F2-4FA1-8A4C-CA7E1DCE5440}">
          <p14:sldIdLst>
            <p14:sldId id="256"/>
          </p14:sldIdLst>
        </p14:section>
        <p14:section name="目录" id="{FE9F54FD-12F8-46E1-B4E8-9628C51AF2C3}">
          <p14:sldIdLst>
            <p14:sldId id="329"/>
            <p14:sldId id="331"/>
            <p14:sldId id="334"/>
            <p14:sldId id="335"/>
            <p14:sldId id="330"/>
            <p14:sldId id="332"/>
            <p14:sldId id="346"/>
            <p14:sldId id="348"/>
            <p14:sldId id="344"/>
            <p14:sldId id="345"/>
            <p14:sldId id="341"/>
            <p14:sldId id="333"/>
            <p14:sldId id="342"/>
            <p14:sldId id="343"/>
            <p14:sldId id="337"/>
            <p14:sldId id="349"/>
            <p14:sldId id="350"/>
            <p14:sldId id="351"/>
            <p14:sldId id="336"/>
            <p14:sldId id="338"/>
            <p14:sldId id="352"/>
            <p14:sldId id="353"/>
            <p14:sldId id="339"/>
            <p14:sldId id="354"/>
          </p14:sldIdLst>
        </p14:section>
        <p14:section name="选题依据" id="{93EDFCC0-1EBA-4601-A014-232EDD780EB5}">
          <p14:sldIdLst/>
        </p14:section>
        <p14:section name="研究内容" id="{4DB06A0C-FD59-46F8-ACDC-CB16D8B1B00B}">
          <p14:sldIdLst/>
        </p14:section>
        <p14:section name="研究方案" id="{18767E6B-EFFC-4526-A1EB-FDB185F05885}">
          <p14:sldIdLst/>
        </p14:section>
        <p14:section name="研究结果" id="{07BC58DF-D7CB-4A45-9151-A0B7B4AAA49D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FFFFFF"/>
    <a:srgbClr val="A6A6A6"/>
    <a:srgbClr val="992E24"/>
    <a:srgbClr val="AC706E"/>
    <a:srgbClr val="CCB0AF"/>
    <a:srgbClr val="E2E21E"/>
    <a:srgbClr val="FF9900"/>
    <a:srgbClr val="42000B"/>
    <a:srgbClr val="004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2" autoAdjust="0"/>
    <p:restoredTop sz="95498" autoAdjust="0"/>
  </p:normalViewPr>
  <p:slideViewPr>
    <p:cSldViewPr snapToGrid="0" showGuides="1">
      <p:cViewPr varScale="1">
        <p:scale>
          <a:sx n="66" d="100"/>
          <a:sy n="66" d="100"/>
        </p:scale>
        <p:origin x="885" y="34"/>
      </p:cViewPr>
      <p:guideLst>
        <p:guide pos="416"/>
        <p:guide pos="7241"/>
        <p:guide orient="horz" pos="640"/>
        <p:guide orient="horz" pos="698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-129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A6477-1165-4DDB-8389-7514F63D5A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794D7-106E-499D-A5F4-CA774F8AD4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>
              <a:fillRect/>
            </a:stretch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/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6">
            <a:alphaModFix amt="8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>
            <a:fillRect/>
          </a:stretch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86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模板作者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342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60400" y="420211"/>
            <a:ext cx="3108254" cy="740764"/>
            <a:chOff x="3135802" y="1806138"/>
            <a:chExt cx="3413612" cy="81353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154" y="1843385"/>
              <a:ext cx="2594260" cy="70677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27" t="14957" r="23457" b="38361"/>
            <a:stretch>
              <a:fillRect/>
            </a:stretch>
          </p:blipFill>
          <p:spPr>
            <a:xfrm>
              <a:off x="3135802" y="1806138"/>
              <a:ext cx="809739" cy="809739"/>
            </a:xfrm>
            <a:custGeom>
              <a:avLst/>
              <a:gdLst>
                <a:gd name="connsiteX0" fmla="*/ 2718034 w 5436068"/>
                <a:gd name="connsiteY0" fmla="*/ 0 h 5436068"/>
                <a:gd name="connsiteX1" fmla="*/ 5436068 w 5436068"/>
                <a:gd name="connsiteY1" fmla="*/ 2718034 h 5436068"/>
                <a:gd name="connsiteX2" fmla="*/ 2718034 w 5436068"/>
                <a:gd name="connsiteY2" fmla="*/ 5436068 h 5436068"/>
                <a:gd name="connsiteX3" fmla="*/ 0 w 5436068"/>
                <a:gd name="connsiteY3" fmla="*/ 2718034 h 5436068"/>
                <a:gd name="connsiteX4" fmla="*/ 2718034 w 5436068"/>
                <a:gd name="connsiteY4" fmla="*/ 0 h 54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68" h="5436068">
                  <a:moveTo>
                    <a:pt x="2718034" y="0"/>
                  </a:moveTo>
                  <a:cubicBezTo>
                    <a:pt x="4219163" y="0"/>
                    <a:pt x="5436068" y="1216905"/>
                    <a:pt x="5436068" y="2718034"/>
                  </a:cubicBezTo>
                  <a:cubicBezTo>
                    <a:pt x="5436068" y="4219163"/>
                    <a:pt x="4219163" y="5436068"/>
                    <a:pt x="2718034" y="5436068"/>
                  </a:cubicBezTo>
                  <a:cubicBezTo>
                    <a:pt x="1216905" y="5436068"/>
                    <a:pt x="0" y="4219163"/>
                    <a:pt x="0" y="2718034"/>
                  </a:cubicBezTo>
                  <a:cubicBezTo>
                    <a:pt x="0" y="1216905"/>
                    <a:pt x="1216905" y="0"/>
                    <a:pt x="2718034" y="0"/>
                  </a:cubicBezTo>
                  <a:close/>
                </a:path>
              </a:pathLst>
            </a:cu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506" y="2347340"/>
              <a:ext cx="2532131" cy="272335"/>
            </a:xfrm>
            <a:prstGeom prst="rect">
              <a:avLst/>
            </a:prstGeom>
          </p:spPr>
        </p:pic>
      </p:grpSp>
      <p:pic>
        <p:nvPicPr>
          <p:cNvPr id="13" name="图片 12" descr="图片包含 户外, 山, 自然, 天空&#10;&#10;描述已自动生成"/>
          <p:cNvPicPr>
            <a:picLocks noChangeAspect="1"/>
          </p:cNvPicPr>
          <p:nvPr/>
        </p:nvPicPr>
        <p:blipFill>
          <a:blip r:embed="rId5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89"/>
            <a:ext cx="12192000" cy="6169152"/>
          </a:xfrm>
          <a:prstGeom prst="rect">
            <a:avLst/>
          </a:prstGeom>
        </p:spPr>
      </p:pic>
      <p:sp>
        <p:nvSpPr>
          <p:cNvPr id="24" name="文本占位符 2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287785" y="2319196"/>
            <a:ext cx="6400800" cy="914400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accent3">
                    <a:lumMod val="50000"/>
                  </a:schemeClr>
                </a:solidFill>
                <a:latin typeface="苹方 特粗" panose="020B0800000000000000" pitchFamily="34" charset="-122"/>
                <a:ea typeface="苹方 特粗" panose="020B08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输入你的报告标题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6">
            <a:alphaModFix amt="8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2195" r="19745" b="6335"/>
          <a:stretch>
            <a:fillRect/>
          </a:stretch>
        </p:blipFill>
        <p:spPr>
          <a:xfrm>
            <a:off x="-1" y="2406125"/>
            <a:ext cx="12192001" cy="463285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25" name="文本占位符 2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00425" y="3569991"/>
            <a:ext cx="2591150" cy="30559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</a:lstStyle>
          <a:p>
            <a:pPr lvl="0"/>
            <a:r>
              <a:rPr lang="zh-CN" altLang="en-US" dirty="0"/>
              <a:t>报告人：</a:t>
            </a:r>
            <a:r>
              <a:rPr lang="en-US" altLang="zh-CN" dirty="0"/>
              <a:t>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/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包含 树, 户外, 草, 天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6"/>
            <a:ext cx="12192000" cy="6860976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60976"/>
          </a:xfrm>
          <a:prstGeom prst="rect">
            <a:avLst/>
          </a:prstGeom>
          <a:gradFill>
            <a:gsLst>
              <a:gs pos="0">
                <a:srgbClr val="FFFFFF">
                  <a:alpha val="57000"/>
                </a:srgb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863418" y="-2"/>
            <a:ext cx="10328583" cy="6858002"/>
            <a:chOff x="1863418" y="-2"/>
            <a:chExt cx="10328583" cy="6858002"/>
          </a:xfrm>
        </p:grpSpPr>
        <p:pic>
          <p:nvPicPr>
            <p:cNvPr id="7" name="图片 6" descr="图片包含 树, 文字, 地图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8" name="矩形 白1"/>
            <p:cNvSpPr/>
            <p:nvPr/>
          </p:nvSpPr>
          <p:spPr>
            <a:xfrm rot="5400000">
              <a:off x="3598709" y="-1735293"/>
              <a:ext cx="6858002" cy="10328583"/>
            </a:xfrm>
            <a:prstGeom prst="rect">
              <a:avLst/>
            </a:prstGeom>
            <a:gradFill flip="none" rotWithShape="1">
              <a:gsLst>
                <a:gs pos="76000">
                  <a:srgbClr val="FFFFFF">
                    <a:alpha val="78000"/>
                  </a:srgbClr>
                </a:gs>
                <a:gs pos="0">
                  <a:srgbClr val="FFFFFF"/>
                </a:gs>
                <a:gs pos="100000">
                  <a:srgbClr val="FFFFFF">
                    <a:alpha val="34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包含 户外, 山, 自然, 天空&#10;&#10;描述已自动生成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" y="694424"/>
            <a:ext cx="12192000" cy="616915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ECCA3-784F-4746-AC43-2DBB2A33C9F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A93C5-ECBF-4B2E-8ECA-8618D5628C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0.jpe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jpe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jpe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5.jpe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tags" Target="../tags/tag1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8.xm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/>
          <p:cNvSpPr>
            <a:spLocks noGrp="1"/>
          </p:cNvSpPr>
          <p:nvPr>
            <p:ph type="body" sz="quarter" idx="14"/>
          </p:nvPr>
        </p:nvSpPr>
        <p:spPr>
          <a:xfrm>
            <a:off x="1055077" y="2083588"/>
            <a:ext cx="9913901" cy="91749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i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高考志愿填报建议系统</a:t>
            </a:r>
            <a:endParaRPr lang="zh-CN" altLang="en-US" b="1" i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5"/>
          </p:nvPr>
        </p:nvSpPr>
        <p:spPr>
          <a:xfrm>
            <a:off x="5015695" y="3552376"/>
            <a:ext cx="2299507" cy="473974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报告人：王雪飞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4021071" y="3758190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7155662" y="3751408"/>
            <a:ext cx="994624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36"/>
          <p:cNvSpPr>
            <a:spLocks noGrp="1"/>
          </p:cNvSpPr>
          <p:nvPr/>
        </p:nvSpPr>
        <p:spPr>
          <a:xfrm>
            <a:off x="6473190" y="5062855"/>
            <a:ext cx="5413375" cy="4737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组长：王雪飞</a:t>
            </a:r>
            <a:endParaRPr lang="zh-CN" altLang="en-US" sz="1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组员：吴杰乐 朱宇博 潘雨非 李斯文 夏宇祺</a:t>
            </a:r>
            <a:endParaRPr lang="zh-CN" altLang="en-US" sz="1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6"/>
          <p:cNvSpPr>
            <a:spLocks noGrp="1"/>
          </p:cNvSpPr>
          <p:nvPr/>
        </p:nvSpPr>
        <p:spPr>
          <a:xfrm>
            <a:off x="10708640" y="564515"/>
            <a:ext cx="1033145" cy="3562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50000"/>
                  </a:schemeClr>
                </a:solidFill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sz="18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8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组  </a:t>
            </a:r>
            <a:endParaRPr lang="zh-CN" altLang="en-US" sz="1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>
              <a:buNone/>
            </a:pPr>
            <a:endParaRPr lang="zh-CN" altLang="en-US" sz="1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84885" y="1391285"/>
            <a:ext cx="177609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cs typeface="+mn-ea"/>
                <a:sym typeface="+mn-lt"/>
              </a:rPr>
              <a:t>主界面：可以直接跳转到用户信息界面。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598" name="图片 -2147482599" descr="主界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1391285"/>
            <a:ext cx="7967345" cy="5466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300" y="1416685"/>
            <a:ext cx="352806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cs typeface="+mn-ea"/>
                <a:sym typeface="+mn-lt"/>
              </a:rPr>
              <a:t>用户信息界面：从主界面首先要跳转至用户信息，完善用户信息的用户才能使用</a:t>
            </a:r>
            <a:r>
              <a:rPr lang="en-US" altLang="zh-CN" sz="2200" dirty="0">
                <a:cs typeface="+mn-ea"/>
                <a:sym typeface="+mn-lt"/>
              </a:rPr>
              <a:t>“</a:t>
            </a:r>
            <a:r>
              <a:rPr lang="zh-CN" sz="2200" dirty="0">
                <a:cs typeface="+mn-ea"/>
                <a:sym typeface="+mn-lt"/>
              </a:rPr>
              <a:t>高校查询</a:t>
            </a:r>
            <a:r>
              <a:rPr lang="en-US" altLang="zh-CN" sz="2200" dirty="0">
                <a:cs typeface="+mn-ea"/>
                <a:sym typeface="+mn-lt"/>
              </a:rPr>
              <a:t>”</a:t>
            </a:r>
            <a:r>
              <a:rPr lang="zh-CN" sz="2200" dirty="0">
                <a:cs typeface="+mn-ea"/>
                <a:sym typeface="+mn-lt"/>
              </a:rPr>
              <a:t>和</a:t>
            </a:r>
            <a:r>
              <a:rPr lang="en-US" altLang="zh-CN" sz="2200" dirty="0">
                <a:cs typeface="+mn-ea"/>
                <a:sym typeface="+mn-lt"/>
              </a:rPr>
              <a:t>“</a:t>
            </a:r>
            <a:r>
              <a:rPr lang="zh-CN" sz="2200" dirty="0">
                <a:cs typeface="+mn-ea"/>
                <a:sym typeface="+mn-lt"/>
              </a:rPr>
              <a:t>院校推荐</a:t>
            </a:r>
            <a:r>
              <a:rPr lang="en-US" altLang="zh-CN" sz="2200" dirty="0">
                <a:cs typeface="+mn-ea"/>
                <a:sym typeface="+mn-lt"/>
              </a:rPr>
              <a:t>”</a:t>
            </a:r>
            <a:r>
              <a:rPr lang="zh-CN" sz="2200" dirty="0">
                <a:cs typeface="+mn-ea"/>
                <a:sym typeface="+mn-lt"/>
              </a:rPr>
              <a:t>功能，如果在未完善信息的情况下使用这两个功能会有错误提示并跳转回</a:t>
            </a:r>
            <a:r>
              <a:rPr lang="zh-CN" sz="2200" dirty="0">
                <a:cs typeface="+mn-ea"/>
                <a:sym typeface="+mn-lt"/>
              </a:rPr>
              <a:t>用户信息界面。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607" name="图片 -2147482608" descr="用户信息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505" y="971550"/>
            <a:ext cx="7037705" cy="4720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440" y="5095875"/>
            <a:ext cx="3154680" cy="16078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25945" y="2332990"/>
            <a:ext cx="352806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sz="2200" dirty="0">
                <a:solidFill>
                  <a:srgbClr val="00B050"/>
                </a:solidFill>
                <a:cs typeface="+mn-ea"/>
                <a:sym typeface="+mn-lt"/>
              </a:rPr>
              <a:t>信息包括以下这些</a:t>
            </a:r>
            <a:endParaRPr lang="zh-CN" sz="2200" dirty="0">
              <a:solidFill>
                <a:srgbClr val="00B05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805" y="1416685"/>
            <a:ext cx="32131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cs typeface="+mn-ea"/>
                <a:sym typeface="+mn-lt"/>
              </a:rPr>
              <a:t>高校查询：输入选课类型，学校类别，学校名称，查询得到学校性质，分数线和最低位次，另附专业目录下载和学校官网。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606" name="图片 -2147482607" descr="高校查询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050" y="719455"/>
            <a:ext cx="8754110" cy="6122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5300" y="1416685"/>
            <a:ext cx="30175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cs typeface="+mn-ea"/>
                <a:sym typeface="+mn-lt"/>
              </a:rPr>
              <a:t>院校推荐：输入相关信息，排名和分数可以二选一，查询得到学校、专业、学科门类、专业类、计划招生数和本人被录取概率。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602" name="图片 -2147482603" descr="院校推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290" y="1084580"/>
            <a:ext cx="7995920" cy="5773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0400" y="1492250"/>
            <a:ext cx="323532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200" dirty="0">
                <a:cs typeface="+mn-ea"/>
                <a:sym typeface="+mn-lt"/>
              </a:rPr>
              <a:t>联系页：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目标效果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597" name="图片 -2147482598" descr="联系我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605" y="1557655"/>
            <a:ext cx="7336790" cy="49504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6414" y="2309196"/>
            <a:ext cx="9297508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Android：7.0及以上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IOS：9.0及以上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PC Client：Windows XP及以上，内存2G及以上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Web Browser：Internet Explorer、Microsoft Edge、Firefox、Google Chrome、360浏览器、猎豹浏览器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运行环境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553210" y="1605915"/>
            <a:ext cx="518350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编程语言：C++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数据库：SQL Server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开发规范和标准：UML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容纳能力：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系统用户数：100,000,000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并发用户数：200,000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功能需求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485890" y="1605915"/>
            <a:ext cx="5183505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时间特性要求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响应时间：1秒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更新处理时间：5分钟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数据的转换和传送时间：即时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计算时间：即时</a:t>
            </a:r>
            <a:endParaRPr lang="zh-CN" altLang="en-US" sz="2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01574" y="1084281"/>
            <a:ext cx="9297508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操作方式的变化：可以手动输入账号密码，也可保存到本地，也可通过其他软件如QQ，微信，手机号进行登录。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运行环境的变化：暂不考虑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同其他软件的接口的变化：只需更改变化接口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精度和有效时限的变化：字符形式存储，可以满足精度改变，只需更改前端输入形式即可。有效时限暂不考虑。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计划的变化或改进：采用面向对象自顶向下设计，只需更改相关部分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数据信息的变化：数据库全部采用字符格式存储，且数据库除了账号属性非空唯一外不设约束，在网页部分要求约束，能较好适应数据格式和内容的变化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cs typeface="+mn-ea"/>
                <a:sym typeface="+mn-lt"/>
              </a:rPr>
              <a:t>灵活性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58724" y="1859616"/>
            <a:ext cx="9297508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输入信息主要包括几个部分：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用户输入院校信息：根据查找的院校自动从数据库中调出院校其他信息。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院校信息均为字符串格式。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排名信息均为字符串型存储。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用户个人信息：年龄，生日，院校编号均为字符串格式。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所有浮点型数据存储和显示时保留2位小数。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0064" y="371037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cs typeface="+mn-ea"/>
                <a:sym typeface="+mn-lt"/>
              </a:rPr>
              <a:t>输入输出要求 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11605" y="1323340"/>
            <a:ext cx="518350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数据管理能力要求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主要包括3+n张表，分别存储院校信息，综合排名信息，用户信息，n个综合排名信息表。存储空间2G。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故障处理要求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服务器中数据可能丢失，为避免丢失应定时备份，当丢失时同样应即时恢复数据，以保证系统最快速的恢复的正常运行状态。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功能需求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95110" y="1323340"/>
            <a:ext cx="51835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安全保密要求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为保证数据库的安全，均使用纯字符串形式传输和存储。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需要避免账号密码在传输的过程中泄露。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账号密码泄露后需要能通过手机号码、邮箱找回。</a:t>
            </a:r>
            <a:endParaRPr lang="zh-CN" altLang="en-US" sz="2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3545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样例效果</a:t>
            </a:r>
            <a:r>
              <a:rPr lang="en-US" altLang="zh-CN" sz="2400" spc="500" dirty="0">
                <a:cs typeface="+mn-ea"/>
                <a:sym typeface="+mn-lt"/>
              </a:rPr>
              <a:t>——</a:t>
            </a:r>
            <a:r>
              <a:rPr lang="zh-CN" altLang="en-US" sz="2400" spc="500" dirty="0">
                <a:cs typeface="+mn-ea"/>
                <a:sym typeface="+mn-lt"/>
              </a:rPr>
              <a:t>主页面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320800"/>
            <a:ext cx="9496425" cy="542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0000" y="1671955"/>
            <a:ext cx="518350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设备 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处理器：型号无要求，内存2G以上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外存：无要求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媒体及其存储格式：XLSX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输入及输出设备：鼠标、键盘、显示屏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数据通信设备的型号和数量：无要求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功能键及其他专用硬件：无要求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运行环境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51295" y="1671955"/>
            <a:ext cx="518350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支持软件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操作系统：Windows XP及以上、Android 7.0及以上、iOS 9.0及以上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编译程序：Windows系统使用Dev C++ 5.0以上，Android使用c4droid 4.0及以上 </a:t>
            </a:r>
            <a:endParaRPr lang="zh-CN" altLang="en-US" sz="2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6515" y="2030730"/>
            <a:ext cx="830770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CM工具：git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PM工具：Project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Bug跟踪工具：BugTrack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需求建模、设计工具：Enterprise Architect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数据库设计工具：ERWin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 原型开发工具：MockPlus</a:t>
            </a:r>
            <a:endParaRPr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sz="2200" dirty="0">
                <a:cs typeface="+mn-ea"/>
                <a:sym typeface="+mn-lt"/>
              </a:rPr>
              <a:t></a:t>
            </a:r>
            <a:r>
              <a:rPr lang="zh-CN" sz="2200" dirty="0">
                <a:cs typeface="+mn-ea"/>
                <a:sym typeface="+mn-lt"/>
              </a:rPr>
              <a:t>测试工具：</a:t>
            </a:r>
            <a:r>
              <a:rPr lang="zh-CN" altLang="en-US" sz="2200" dirty="0">
                <a:cs typeface="+mn-ea"/>
                <a:sym typeface="+mn-lt"/>
              </a:rPr>
              <a:t>AutoRunner、TestCenter</a:t>
            </a:r>
            <a:endParaRPr lang="zh-CN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工具管理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故障处理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1171575" y="1742440"/>
          <a:ext cx="9654540" cy="3373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27270"/>
                <a:gridCol w="4827270"/>
              </a:tblGrid>
              <a:tr h="421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处理方式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网络连接断开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点击链接后转进页面显示“失去网络连接”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必须输入内容为空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弹出子窗口显示“缺少必填项目”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查询结果为空（输入信息有效）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弹出子窗口显示“查不到合适的结果”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输入信息无效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弹出子窗口显示“无效信息”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6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客户端登录时间与服务器时间不符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弹出子窗口显示“时间显示错误”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32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登录地点异常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弹出子窗口显示“您的登录地异常，账号存在风险”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287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用例图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505" y="122555"/>
            <a:ext cx="9248140" cy="673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6414" y="2461596"/>
            <a:ext cx="9297508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正在考虑</a:t>
            </a:r>
            <a:r>
              <a:rPr lang="zh-CN" altLang="en-US" sz="2200" dirty="0">
                <a:cs typeface="+mn-ea"/>
                <a:sym typeface="+mn-lt"/>
              </a:rPr>
              <a:t>添加冲稳保分档推荐功能、专业优先推荐功能，新闻页功能和院校、专业排名功能、性格职业测试功能、</a:t>
            </a:r>
            <a:r>
              <a:rPr lang="en-US" altLang="zh-CN" sz="2200" dirty="0">
                <a:cs typeface="+mn-ea"/>
                <a:sym typeface="+mn-lt"/>
              </a:rPr>
              <a:t>GPS</a:t>
            </a:r>
            <a:r>
              <a:rPr lang="zh-CN" altLang="en-US" sz="2200" dirty="0">
                <a:cs typeface="+mn-ea"/>
                <a:sym typeface="+mn-lt"/>
              </a:rPr>
              <a:t>定位等</a:t>
            </a:r>
            <a:endParaRPr lang="zh-CN" altLang="en-US" sz="2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>
                <a:cs typeface="+mn-ea"/>
                <a:sym typeface="+mn-lt"/>
              </a:rPr>
              <a:t>·</a:t>
            </a:r>
            <a:r>
              <a:rPr lang="zh-CN" altLang="en-US" sz="2200" dirty="0">
                <a:cs typeface="+mn-ea"/>
                <a:sym typeface="+mn-lt"/>
              </a:rPr>
              <a:t>完成需求分析后，进行面向对象设计，完成《概要设计书》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未来想法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35"/>
          <p:cNvSpPr>
            <a:spLocks noGrp="1"/>
          </p:cNvSpPr>
          <p:nvPr>
            <p:ph type="body" sz="quarter" idx="14"/>
          </p:nvPr>
        </p:nvSpPr>
        <p:spPr>
          <a:xfrm>
            <a:off x="3478157" y="2671761"/>
            <a:ext cx="5236152" cy="1515220"/>
          </a:xfrm>
        </p:spPr>
        <p:txBody>
          <a:bodyPr>
            <a:normAutofit/>
          </a:bodyPr>
          <a:lstStyle/>
          <a:p>
            <a:r>
              <a:rPr lang="en-US" altLang="zh-CN" sz="8800" b="1" dirty="0">
                <a:gradFill>
                  <a:gsLst>
                    <a:gs pos="24000">
                      <a:srgbClr val="959595"/>
                    </a:gs>
                    <a:gs pos="0">
                      <a:schemeClr val="bg1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8800" b="1" dirty="0">
              <a:gradFill>
                <a:gsLst>
                  <a:gs pos="14000">
                    <a:srgbClr val="959595"/>
                  </a:gs>
                  <a:gs pos="0">
                    <a:schemeClr val="bg1"/>
                  </a:gs>
                  <a:gs pos="100000">
                    <a:schemeClr val="accent6">
                      <a:lumMod val="50000"/>
                    </a:schemeClr>
                  </a:gs>
                </a:gsLst>
                <a:lin ang="162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9726" b="89776" l="6000" r="90000">
                        <a14:foregroundMark x1="69500" y1="58603" x2="69500" y2="58603"/>
                        <a14:foregroundMark x1="83250" y1="57731" x2="83250" y2="57731"/>
                        <a14:foregroundMark x1="45750" y1="77431" x2="45750" y2="77431"/>
                        <a14:foregroundMark x1="72000" y1="80923" x2="72000" y2="80923"/>
                        <a14:foregroundMark x1="9250" y1="61222" x2="9250" y2="61222"/>
                        <a14:foregroundMark x1="10750" y1="69077" x2="10750" y2="69077"/>
                        <a14:foregroundMark x1="21250" y1="63840" x2="21250" y2="63840"/>
                        <a14:foregroundMark x1="21250" y1="61097" x2="21250" y2="61097"/>
                        <a14:foregroundMark x1="20750" y1="56733" x2="20750" y2="56733"/>
                        <a14:foregroundMark x1="11000" y1="53616" x2="11000" y2="53616"/>
                        <a14:foregroundMark x1="39500" y1="39651" x2="39500" y2="39651"/>
                        <a14:foregroundMark x1="46000" y1="32170" x2="46000" y2="32170"/>
                        <a14:foregroundMark x1="52750" y1="36908" x2="52750" y2="36908"/>
                        <a14:foregroundMark x1="70000" y1="39900" x2="70000" y2="39900"/>
                        <a14:foregroundMark x1="75250" y1="33416" x2="75250" y2="33416"/>
                        <a14:foregroundMark x1="83250" y1="36284" x2="83250" y2="36284"/>
                        <a14:foregroundMark x1="70750" y1="16833" x2="70750" y2="16833"/>
                        <a14:foregroundMark x1="49250" y1="16833" x2="49250" y2="16833"/>
                        <a14:foregroundMark x1="50000" y1="10224" x2="50000" y2="10224"/>
                        <a14:foregroundMark x1="18500" y1="11222" x2="18500" y2="11222"/>
                        <a14:foregroundMark x1="23250" y1="9975" x2="23250" y2="9975"/>
                        <a14:foregroundMark x1="17500" y1="15461" x2="17500" y2="15461"/>
                        <a14:foregroundMark x1="20000" y1="13965" x2="20000" y2="13965"/>
                        <a14:foregroundMark x1="18500" y1="18828" x2="18500" y2="18828"/>
                        <a14:foregroundMark x1="17250" y1="22444" x2="17250" y2="22444"/>
                        <a14:foregroundMark x1="20750" y1="26559" x2="20750" y2="26559"/>
                        <a14:foregroundMark x1="19250" y1="31671" x2="19250" y2="31671"/>
                        <a14:foregroundMark x1="21000" y1="36908" x2="21000" y2="36908"/>
                        <a14:foregroundMark x1="18500" y1="43392" x2="18500" y2="43392"/>
                        <a14:foregroundMark x1="22500" y1="41272" x2="22500" y2="41272"/>
                        <a14:foregroundMark x1="24000" y1="42768" x2="24000" y2="42768"/>
                        <a14:foregroundMark x1="18250" y1="48005" x2="18250" y2="48005"/>
                        <a14:foregroundMark x1="18250" y1="46633" x2="18250" y2="46633"/>
                        <a14:foregroundMark x1="20250" y1="48130" x2="20250" y2="48130"/>
                        <a14:foregroundMark x1="21750" y1="47880" x2="21750" y2="47880"/>
                        <a14:foregroundMark x1="24750" y1="46758" x2="24750" y2="46758"/>
                        <a14:foregroundMark x1="20750" y1="54863" x2="20750" y2="54863"/>
                        <a14:foregroundMark x1="14000" y1="78678" x2="14000" y2="78678"/>
                        <a14:foregroundMark x1="6250" y1="78554" x2="6250" y2="78554"/>
                        <a14:foregroundMark x1="6250" y1="77307" x2="6250" y2="77307"/>
                        <a14:foregroundMark x1="10000" y1="80424" x2="10000" y2="80424"/>
                        <a14:foregroundMark x1="6000" y1="76808" x2="6000" y2="76808"/>
                        <a14:foregroundMark x1="10500" y1="76808" x2="10500" y2="76808"/>
                        <a14:foregroundMark x1="11000" y1="77805" x2="11000" y2="77805"/>
                        <a14:foregroundMark x1="14000" y1="79052" x2="14000" y2="79052"/>
                        <a14:foregroundMark x1="6000" y1="79177" x2="6000" y2="79177"/>
                        <a14:foregroundMark x1="6500" y1="80175" x2="6500" y2="80175"/>
                        <a14:foregroundMark x1="6500" y1="80050" x2="6500" y2="80050"/>
                        <a14:foregroundMark x1="6500" y1="80673" x2="6500" y2="80673"/>
                        <a14:foregroundMark x1="20500" y1="65960" x2="20500" y2="65960"/>
                        <a14:foregroundMark x1="23500" y1="59601" x2="23500" y2="59601"/>
                        <a14:foregroundMark x1="18000" y1="60349" x2="18000" y2="60349"/>
                        <a14:foregroundMark x1="21000" y1="60349" x2="21000" y2="60349"/>
                        <a14:foregroundMark x1="21250" y1="59601" x2="21250" y2="59601"/>
                        <a14:foregroundMark x1="20750" y1="59102" x2="20750" y2="59102"/>
                        <a14:foregroundMark x1="21750" y1="54988" x2="21750" y2="54988"/>
                        <a14:foregroundMark x1="23000" y1="56983" x2="23000" y2="56983"/>
                        <a14:foregroundMark x1="22750" y1="66209" x2="22750" y2="66209"/>
                        <a14:foregroundMark x1="22250" y1="44264" x2="22250" y2="44264"/>
                        <a14:backgroundMark x1="85750" y1="16085" x2="85750" y2="16085"/>
                        <a14:backgroundMark x1="82250" y1="16209" x2="82250" y2="16209"/>
                        <a14:backgroundMark x1="78750" y1="17207" x2="78750" y2="17207"/>
                        <a14:backgroundMark x1="48250" y1="8603" x2="48250" y2="8603"/>
                        <a14:backgroundMark x1="73500" y1="58978" x2="73500" y2="58978"/>
                        <a14:backgroundMark x1="82000" y1="79426" x2="82000" y2="79426"/>
                        <a14:backgroundMark x1="13250" y1="71820" x2="13250" y2="71820"/>
                        <a14:backgroundMark x1="19250" y1="18204" x2="19250" y2="18204"/>
                        <a14:backgroundMark x1="20000" y1="16459" x2="20000" y2="16459"/>
                        <a14:backgroundMark x1="22500" y1="65586" x2="22500" y2="65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64" y="624822"/>
            <a:ext cx="1161024" cy="23278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019685" y="-117608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0794" y="129102"/>
            <a:ext cx="3914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样例效果</a:t>
            </a:r>
            <a:r>
              <a:rPr lang="en-US" altLang="zh-CN" sz="2400" spc="500" dirty="0">
                <a:cs typeface="+mn-ea"/>
                <a:sym typeface="+mn-lt"/>
              </a:rPr>
              <a:t>——</a:t>
            </a:r>
            <a:r>
              <a:rPr lang="zh-CN" altLang="en-US" sz="2400" spc="500" dirty="0">
                <a:cs typeface="+mn-ea"/>
                <a:sym typeface="+mn-lt"/>
              </a:rPr>
              <a:t>院校推荐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4616" y="5866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315"/>
            <a:ext cx="5303520" cy="306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560" y="589280"/>
            <a:ext cx="8727440" cy="635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1943485" y="-118751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4594" y="117672"/>
            <a:ext cx="3914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样例效果</a:t>
            </a:r>
            <a:r>
              <a:rPr lang="en-US" altLang="zh-CN" sz="2400" spc="500" dirty="0">
                <a:cs typeface="+mn-ea"/>
                <a:sym typeface="+mn-lt"/>
              </a:rPr>
              <a:t>——</a:t>
            </a:r>
            <a:r>
              <a:rPr lang="zh-CN" altLang="en-US" sz="2400" spc="500" dirty="0">
                <a:cs typeface="+mn-ea"/>
                <a:sym typeface="+mn-lt"/>
              </a:rPr>
              <a:t>专业推荐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16" y="4723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Screenshot_20201026_134143_com.eagersoft.youzy.yo"/>
          <p:cNvPicPr>
            <a:picLocks noChangeAspect="1"/>
          </p:cNvPicPr>
          <p:nvPr/>
        </p:nvPicPr>
        <p:blipFill>
          <a:blip r:embed="rId2"/>
          <a:srcRect b="35463"/>
          <a:stretch>
            <a:fillRect/>
          </a:stretch>
        </p:blipFill>
        <p:spPr>
          <a:xfrm>
            <a:off x="1088390" y="770890"/>
            <a:ext cx="4319905" cy="6041390"/>
          </a:xfrm>
          <a:prstGeom prst="rect">
            <a:avLst/>
          </a:prstGeom>
        </p:spPr>
      </p:pic>
      <p:pic>
        <p:nvPicPr>
          <p:cNvPr id="4" name="图片 3" descr="Screenshot_20201026_134216_com.eagersoft.youzy.yo"/>
          <p:cNvPicPr>
            <a:picLocks noChangeAspect="1"/>
          </p:cNvPicPr>
          <p:nvPr/>
        </p:nvPicPr>
        <p:blipFill>
          <a:blip r:embed="rId3"/>
          <a:srcRect r="-756" b="25110"/>
          <a:stretch>
            <a:fillRect/>
          </a:stretch>
        </p:blipFill>
        <p:spPr>
          <a:xfrm>
            <a:off x="5701665" y="0"/>
            <a:ext cx="4231005" cy="6816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7064" y="1688801"/>
            <a:ext cx="929750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cs typeface="+mn-ea"/>
                <a:sym typeface="+mn-lt"/>
              </a:rPr>
              <a:t>	</a:t>
            </a:r>
            <a:r>
              <a:rPr lang="zh-CN" altLang="en-US" sz="2400" dirty="0">
                <a:cs typeface="+mn-ea"/>
                <a:sym typeface="+mn-lt"/>
              </a:rPr>
              <a:t>高考志愿填报建议系统根据对于往年录取情况的分析，为广大参加高考的考生提供个性化的、最优的志愿填报建议。该系统可以根据用户提供的考试省份，高考分数以及考生类型，给出在当前分数下较为合适的选择，方便考生考生规划冲刺院校、适中院校、保底院校。用户可以对各个高校进行查询，获取各高校简介、分数线、位次和往年的录取情况；可以查看院校中各个专业的类别、招生计划和被录取概率。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问题描述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26414" y="2599391"/>
            <a:ext cx="929750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+mn-ea"/>
                <a:sym typeface="+mn-lt"/>
              </a:rPr>
              <a:t>	</a:t>
            </a:r>
            <a:r>
              <a:rPr sz="2400" dirty="0">
                <a:cs typeface="+mn-ea"/>
                <a:sym typeface="+mn-lt"/>
              </a:rPr>
              <a:t>该软件目的在于帮助高考生或准高考生填写高考志愿，可以了解目标高校目标专业的招生要求，以此明确自己努力方向，也可以在志愿填写或者指定目标迷茫之际，根据系统推荐作为参考，明确志愿填报。</a:t>
            </a:r>
            <a:endParaRPr sz="24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问题描述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7064" y="1892001"/>
            <a:ext cx="9297508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+mn-ea"/>
                <a:sym typeface="+mn-lt"/>
              </a:rPr>
              <a:t>	</a:t>
            </a:r>
            <a:r>
              <a:rPr sz="2400" dirty="0">
                <a:cs typeface="+mn-ea"/>
                <a:sym typeface="+mn-lt"/>
              </a:rPr>
              <a:t>为了方便实用，该系统初步计划编写安卓端、IOS端、PC端与网页端四个版本，使得使用者可以随时随地得到高考志愿的推荐。首先开发的是网页端，在网页端推出后，进入试用期，了解用户的反馈，进行修改与完善，开发出最终版本，投入市场，再进行市场调查，了解用户对其评价，若反响良好，可以进一步打开该领域的市场，得到良好的收益回报，那便继续安卓端、IOS端与PC端的开发。</a:t>
            </a:r>
            <a:endParaRPr sz="24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问题描述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17470" y="1497330"/>
            <a:ext cx="200660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登录：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600" name="图片 -2147482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35" y="2463165"/>
            <a:ext cx="5948045" cy="4198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01675" y="1664335"/>
            <a:ext cx="474789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注册：</a:t>
            </a:r>
            <a:endParaRPr lang="zh-CN" altLang="en-US" sz="2200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607" y="334088"/>
            <a:ext cx="2688085" cy="6384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rot="5400000">
            <a:off x="2585470" y="-828103"/>
            <a:ext cx="45719" cy="38710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5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26579" y="477082"/>
            <a:ext cx="165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500" dirty="0">
                <a:cs typeface="+mn-ea"/>
                <a:sym typeface="+mn-lt"/>
              </a:rPr>
              <a:t>功能规定</a:t>
            </a:r>
            <a:endParaRPr lang="zh-CN" altLang="en-US" sz="2400" spc="500" dirty="0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0401" y="406644"/>
            <a:ext cx="609356" cy="609356"/>
            <a:chOff x="7504635" y="3112377"/>
            <a:chExt cx="783759" cy="783759"/>
          </a:xfrm>
        </p:grpSpPr>
        <p:sp>
          <p:nvSpPr>
            <p:cNvPr id="16" name="椭圆 15"/>
            <p:cNvSpPr/>
            <p:nvPr/>
          </p:nvSpPr>
          <p:spPr bwMode="auto">
            <a:xfrm>
              <a:off x="7504635" y="3112377"/>
              <a:ext cx="783759" cy="783759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558118" y="3161969"/>
              <a:ext cx="676794" cy="676795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8" name="KSO_Shape"/>
            <p:cNvSpPr>
              <a:spLocks noChangeArrowheads="1"/>
            </p:cNvSpPr>
            <p:nvPr/>
          </p:nvSpPr>
          <p:spPr bwMode="auto">
            <a:xfrm>
              <a:off x="7631203" y="3338370"/>
              <a:ext cx="530623" cy="323010"/>
            </a:xfrm>
            <a:custGeom>
              <a:avLst/>
              <a:gdLst>
                <a:gd name="T0" fmla="*/ 2147483646 w 3931"/>
                <a:gd name="T1" fmla="*/ 2147483646 h 2392"/>
                <a:gd name="T2" fmla="*/ 2147483646 w 3931"/>
                <a:gd name="T3" fmla="*/ 2147483646 h 2392"/>
                <a:gd name="T4" fmla="*/ 2147483646 w 3931"/>
                <a:gd name="T5" fmla="*/ 2147483646 h 2392"/>
                <a:gd name="T6" fmla="*/ 2147483646 w 3931"/>
                <a:gd name="T7" fmla="*/ 2147483646 h 2392"/>
                <a:gd name="T8" fmla="*/ 2147483646 w 3931"/>
                <a:gd name="T9" fmla="*/ 2147483646 h 2392"/>
                <a:gd name="T10" fmla="*/ 2147483646 w 3931"/>
                <a:gd name="T11" fmla="*/ 2147483646 h 2392"/>
                <a:gd name="T12" fmla="*/ 2147483646 w 3931"/>
                <a:gd name="T13" fmla="*/ 2147483646 h 2392"/>
                <a:gd name="T14" fmla="*/ 2147483646 w 3931"/>
                <a:gd name="T15" fmla="*/ 2147483646 h 2392"/>
                <a:gd name="T16" fmla="*/ 2147483646 w 3931"/>
                <a:gd name="T17" fmla="*/ 2147483646 h 2392"/>
                <a:gd name="T18" fmla="*/ 2147483646 w 3931"/>
                <a:gd name="T19" fmla="*/ 2147483646 h 2392"/>
                <a:gd name="T20" fmla="*/ 2147483646 w 3931"/>
                <a:gd name="T21" fmla="*/ 2147483646 h 2392"/>
                <a:gd name="T22" fmla="*/ 2147483646 w 3931"/>
                <a:gd name="T23" fmla="*/ 2147483646 h 2392"/>
                <a:gd name="T24" fmla="*/ 2147483646 w 3931"/>
                <a:gd name="T25" fmla="*/ 2147483646 h 2392"/>
                <a:gd name="T26" fmla="*/ 0 w 3931"/>
                <a:gd name="T27" fmla="*/ 2147483646 h 2392"/>
                <a:gd name="T28" fmla="*/ 2147483646 w 3931"/>
                <a:gd name="T29" fmla="*/ 0 h 2392"/>
                <a:gd name="T30" fmla="*/ 2147483646 w 3931"/>
                <a:gd name="T31" fmla="*/ 2147483646 h 2392"/>
                <a:gd name="T32" fmla="*/ 2147483646 w 3931"/>
                <a:gd name="T33" fmla="*/ 2147483646 h 2392"/>
                <a:gd name="T34" fmla="*/ 2147483646 w 3931"/>
                <a:gd name="T35" fmla="*/ 2147483646 h 2392"/>
                <a:gd name="T36" fmla="*/ 2147483646 w 3931"/>
                <a:gd name="T37" fmla="*/ 2147483646 h 2392"/>
                <a:gd name="T38" fmla="*/ 2147483646 w 3931"/>
                <a:gd name="T39" fmla="*/ 2147483646 h 2392"/>
                <a:gd name="T40" fmla="*/ 2147483646 w 3931"/>
                <a:gd name="T41" fmla="*/ 2147483646 h 2392"/>
                <a:gd name="T42" fmla="*/ 2147483646 w 3931"/>
                <a:gd name="T43" fmla="*/ 2147483646 h 2392"/>
                <a:gd name="T44" fmla="*/ 2147483646 w 3931"/>
                <a:gd name="T45" fmla="*/ 2147483646 h 2392"/>
                <a:gd name="T46" fmla="*/ 2147483646 w 3931"/>
                <a:gd name="T47" fmla="*/ 2147483646 h 2392"/>
                <a:gd name="T48" fmla="*/ 2147483646 w 3931"/>
                <a:gd name="T49" fmla="*/ 2147483646 h 2392"/>
                <a:gd name="T50" fmla="*/ 2147483646 w 3931"/>
                <a:gd name="T51" fmla="*/ 2147483646 h 2392"/>
                <a:gd name="T52" fmla="*/ 2147483646 w 3931"/>
                <a:gd name="T53" fmla="*/ 2147483646 h 2392"/>
                <a:gd name="T54" fmla="*/ 2147483646 w 3931"/>
                <a:gd name="T55" fmla="*/ 2147483646 h 2392"/>
                <a:gd name="T56" fmla="*/ 2147483646 w 3931"/>
                <a:gd name="T57" fmla="*/ 2147483646 h 239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931" h="2392">
                  <a:moveTo>
                    <a:pt x="3046" y="1287"/>
                  </a:moveTo>
                  <a:cubicBezTo>
                    <a:pt x="3046" y="1287"/>
                    <a:pt x="2618" y="850"/>
                    <a:pt x="2027" y="850"/>
                  </a:cubicBezTo>
                  <a:cubicBezTo>
                    <a:pt x="1450" y="850"/>
                    <a:pt x="880" y="1287"/>
                    <a:pt x="880" y="1287"/>
                  </a:cubicBezTo>
                  <a:cubicBezTo>
                    <a:pt x="560" y="1154"/>
                    <a:pt x="560" y="1154"/>
                    <a:pt x="560" y="1154"/>
                  </a:cubicBezTo>
                  <a:cubicBezTo>
                    <a:pt x="560" y="1546"/>
                    <a:pt x="560" y="1546"/>
                    <a:pt x="560" y="1546"/>
                  </a:cubicBezTo>
                  <a:cubicBezTo>
                    <a:pt x="610" y="1563"/>
                    <a:pt x="647" y="1610"/>
                    <a:pt x="647" y="1666"/>
                  </a:cubicBezTo>
                  <a:cubicBezTo>
                    <a:pt x="647" y="1723"/>
                    <a:pt x="609" y="1769"/>
                    <a:pt x="558" y="1786"/>
                  </a:cubicBezTo>
                  <a:cubicBezTo>
                    <a:pt x="653" y="2208"/>
                    <a:pt x="653" y="2208"/>
                    <a:pt x="653" y="2208"/>
                  </a:cubicBezTo>
                  <a:cubicBezTo>
                    <a:pt x="373" y="2208"/>
                    <a:pt x="373" y="2208"/>
                    <a:pt x="373" y="2208"/>
                  </a:cubicBezTo>
                  <a:cubicBezTo>
                    <a:pt x="469" y="1784"/>
                    <a:pt x="469" y="1784"/>
                    <a:pt x="469" y="1784"/>
                  </a:cubicBezTo>
                  <a:cubicBezTo>
                    <a:pt x="423" y="1764"/>
                    <a:pt x="391" y="1719"/>
                    <a:pt x="391" y="1666"/>
                  </a:cubicBezTo>
                  <a:cubicBezTo>
                    <a:pt x="391" y="1614"/>
                    <a:pt x="422" y="1570"/>
                    <a:pt x="466" y="1549"/>
                  </a:cubicBezTo>
                  <a:cubicBezTo>
                    <a:pt x="466" y="1115"/>
                    <a:pt x="466" y="1115"/>
                    <a:pt x="466" y="1115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2050" y="0"/>
                    <a:pt x="2050" y="0"/>
                    <a:pt x="2050" y="0"/>
                  </a:cubicBezTo>
                  <a:cubicBezTo>
                    <a:pt x="3931" y="932"/>
                    <a:pt x="3931" y="932"/>
                    <a:pt x="3931" y="932"/>
                  </a:cubicBezTo>
                  <a:lnTo>
                    <a:pt x="3046" y="1287"/>
                  </a:lnTo>
                  <a:close/>
                  <a:moveTo>
                    <a:pt x="2004" y="1072"/>
                  </a:moveTo>
                  <a:cubicBezTo>
                    <a:pt x="2598" y="1072"/>
                    <a:pt x="2929" y="1386"/>
                    <a:pt x="2929" y="1386"/>
                  </a:cubicBezTo>
                  <a:cubicBezTo>
                    <a:pt x="2929" y="2147"/>
                    <a:pt x="2929" y="2147"/>
                    <a:pt x="2929" y="2147"/>
                  </a:cubicBezTo>
                  <a:cubicBezTo>
                    <a:pt x="2929" y="2147"/>
                    <a:pt x="2586" y="2392"/>
                    <a:pt x="1957" y="2392"/>
                  </a:cubicBezTo>
                  <a:cubicBezTo>
                    <a:pt x="1328" y="2392"/>
                    <a:pt x="1099" y="2147"/>
                    <a:pt x="1099" y="2147"/>
                  </a:cubicBezTo>
                  <a:cubicBezTo>
                    <a:pt x="1099" y="1386"/>
                    <a:pt x="1099" y="1386"/>
                    <a:pt x="1099" y="1386"/>
                  </a:cubicBezTo>
                  <a:cubicBezTo>
                    <a:pt x="1099" y="1386"/>
                    <a:pt x="1410" y="1072"/>
                    <a:pt x="2004" y="1072"/>
                  </a:cubicBezTo>
                  <a:close/>
                  <a:moveTo>
                    <a:pt x="1992" y="2252"/>
                  </a:moveTo>
                  <a:cubicBezTo>
                    <a:pt x="2404" y="2252"/>
                    <a:pt x="2738" y="2168"/>
                    <a:pt x="2738" y="2066"/>
                  </a:cubicBezTo>
                  <a:cubicBezTo>
                    <a:pt x="2738" y="1963"/>
                    <a:pt x="2404" y="1879"/>
                    <a:pt x="1992" y="1879"/>
                  </a:cubicBezTo>
                  <a:cubicBezTo>
                    <a:pt x="1581" y="1879"/>
                    <a:pt x="1247" y="1963"/>
                    <a:pt x="1247" y="2066"/>
                  </a:cubicBezTo>
                  <a:cubicBezTo>
                    <a:pt x="1247" y="2168"/>
                    <a:pt x="1581" y="2252"/>
                    <a:pt x="1992" y="22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-2147482610" name="图片 -21474826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" y="2511425"/>
            <a:ext cx="5641975" cy="4028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599" name="图片 -2147482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2512060"/>
            <a:ext cx="5597525" cy="4027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429375" y="1664335"/>
            <a:ext cx="474789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200" dirty="0">
                <a:cs typeface="+mn-ea"/>
                <a:sym typeface="+mn-lt"/>
              </a:rPr>
              <a:t>找回密码：</a:t>
            </a:r>
            <a:endParaRPr lang="zh-CN" altLang="en-US" sz="22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ags/tag1.xml><?xml version="1.0" encoding="utf-8"?>
<p:tagLst xmlns:p="http://schemas.openxmlformats.org/presentationml/2006/main">
  <p:tag name="KSO_WM_UNIT_TABLE_BEAUTIFY" val="smartTable{fb86e662-4a6d-498a-b6aa-e387b6805c03}"/>
</p:tagLst>
</file>

<file path=ppt/tags/tag2.xml><?xml version="1.0" encoding="utf-8"?>
<p:tagLst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4123"/>
      </a:accent1>
      <a:accent2>
        <a:srgbClr val="753315"/>
      </a:accent2>
      <a:accent3>
        <a:srgbClr val="992E24"/>
      </a:accent3>
      <a:accent4>
        <a:srgbClr val="087E8E"/>
      </a:accent4>
      <a:accent5>
        <a:srgbClr val="74787C"/>
      </a:accent5>
      <a:accent6>
        <a:srgbClr val="B2B2B2"/>
      </a:accent6>
      <a:hlink>
        <a:srgbClr val="4472C4"/>
      </a:hlink>
      <a:folHlink>
        <a:srgbClr val="BFBFBF"/>
      </a:folHlink>
    </a:clrScheme>
    <a:fontScheme name="cdpv2sw5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4123"/>
    </a:accent1>
    <a:accent2>
      <a:srgbClr val="753315"/>
    </a:accent2>
    <a:accent3>
      <a:srgbClr val="85010E"/>
    </a:accent3>
    <a:accent4>
      <a:srgbClr val="087E8E"/>
    </a:accent4>
    <a:accent5>
      <a:srgbClr val="74787C"/>
    </a:accent5>
    <a:accent6>
      <a:srgbClr val="B2B2B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2205</Words>
  <Application>WPS 演示</Application>
  <PresentationFormat>宽屏</PresentationFormat>
  <Paragraphs>177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44" baseType="lpstr">
      <vt:lpstr>Arial</vt:lpstr>
      <vt:lpstr>宋体</vt:lpstr>
      <vt:lpstr>Wingdings</vt:lpstr>
      <vt:lpstr>苹方 特粗</vt:lpstr>
      <vt:lpstr>苹方 常规</vt:lpstr>
      <vt:lpstr>Calibri</vt:lpstr>
      <vt:lpstr>等线</vt:lpstr>
      <vt:lpstr>微软雅黑</vt:lpstr>
      <vt:lpstr>Segoe UI</vt:lpstr>
      <vt:lpstr>Segoe UI Light</vt:lpstr>
      <vt:lpstr>仿宋</vt:lpstr>
      <vt:lpstr>Arial Unicode MS</vt:lpstr>
      <vt:lpstr>Roboto Bold</vt:lpstr>
      <vt:lpstr>Roboto</vt:lpstr>
      <vt:lpstr>Roboto Regular</vt:lpstr>
      <vt:lpstr>Office 主题​​</vt:lpstr>
      <vt:lpstr>1_OfficePLUS</vt:lpstr>
      <vt:lpstr>2_OfficePLUS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xiahan</dc:creator>
  <cp:lastModifiedBy>冬暑夏寒</cp:lastModifiedBy>
  <cp:revision>154</cp:revision>
  <dcterms:created xsi:type="dcterms:W3CDTF">2019-03-25T13:46:00Z</dcterms:created>
  <dcterms:modified xsi:type="dcterms:W3CDTF">2020-10-27T15:12:01Z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2019-04-12T02:26:17.8676918Z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bdb445c3-50e4-462a-b8bb-da21392c22a3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2052-11.1.0.10069</vt:lpwstr>
  </property>
</Properties>
</file>